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6" y="6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C21EA-E702-4C2C-AC79-2A8872ACBF94}" type="datetimeFigureOut">
              <a:rPr lang="he-IL" smtClean="0"/>
              <a:t>ה'/חשון/תשע"ו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583A1C3-F73B-4984-A061-A7E7F90FAE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7233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3A1C3-F73B-4984-A061-A7E7F90FAE20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480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570-513F-4099-A9DB-63F7A6380A8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2FEF-3A9D-44F3-B31E-B1697D229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9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570-513F-4099-A9DB-63F7A6380A8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2FEF-3A9D-44F3-B31E-B1697D229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5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570-513F-4099-A9DB-63F7A6380A8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2FEF-3A9D-44F3-B31E-B1697D229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8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570-513F-4099-A9DB-63F7A6380A8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2FEF-3A9D-44F3-B31E-B1697D229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0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570-513F-4099-A9DB-63F7A6380A8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2FEF-3A9D-44F3-B31E-B1697D229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2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570-513F-4099-A9DB-63F7A6380A8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2FEF-3A9D-44F3-B31E-B1697D229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2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570-513F-4099-A9DB-63F7A6380A8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2FEF-3A9D-44F3-B31E-B1697D229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570-513F-4099-A9DB-63F7A6380A8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2FEF-3A9D-44F3-B31E-B1697D229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8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570-513F-4099-A9DB-63F7A6380A8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2FEF-3A9D-44F3-B31E-B1697D229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570-513F-4099-A9DB-63F7A6380A8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2FEF-3A9D-44F3-B31E-B1697D229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1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2570-513F-4099-A9DB-63F7A6380A8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2FEF-3A9D-44F3-B31E-B1697D229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82570-513F-4099-A9DB-63F7A6380A8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22FEF-3A9D-44F3-B31E-B1697D229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4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299902" y="188640"/>
            <a:ext cx="624026" cy="409576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cxnSp>
        <p:nvCxnSpPr>
          <p:cNvPr id="6" name="AutoShape 29"/>
          <p:cNvCxnSpPr>
            <a:cxnSpLocks noChangeShapeType="1"/>
            <a:endCxn id="60" idx="1"/>
          </p:cNvCxnSpPr>
          <p:nvPr/>
        </p:nvCxnSpPr>
        <p:spPr bwMode="auto">
          <a:xfrm>
            <a:off x="2758281" y="385491"/>
            <a:ext cx="535346" cy="793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AutoShape 30"/>
          <p:cNvCxnSpPr>
            <a:cxnSpLocks noChangeShapeType="1"/>
          </p:cNvCxnSpPr>
          <p:nvPr/>
        </p:nvCxnSpPr>
        <p:spPr bwMode="auto">
          <a:xfrm flipV="1">
            <a:off x="3066256" y="404664"/>
            <a:ext cx="3175" cy="6080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AutoShape 31"/>
          <p:cNvCxnSpPr>
            <a:cxnSpLocks noChangeShapeType="1"/>
          </p:cNvCxnSpPr>
          <p:nvPr/>
        </p:nvCxnSpPr>
        <p:spPr bwMode="auto">
          <a:xfrm>
            <a:off x="2761456" y="1012552"/>
            <a:ext cx="612775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AutoShape 32"/>
          <p:cNvCxnSpPr>
            <a:cxnSpLocks noChangeShapeType="1"/>
          </p:cNvCxnSpPr>
          <p:nvPr/>
        </p:nvCxnSpPr>
        <p:spPr bwMode="auto">
          <a:xfrm>
            <a:off x="2151856" y="1012552"/>
            <a:ext cx="612775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33"/>
          <p:cNvCxnSpPr>
            <a:cxnSpLocks noChangeShapeType="1"/>
          </p:cNvCxnSpPr>
          <p:nvPr/>
        </p:nvCxnSpPr>
        <p:spPr bwMode="auto">
          <a:xfrm>
            <a:off x="3371056" y="1012552"/>
            <a:ext cx="612775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34"/>
          <p:cNvCxnSpPr>
            <a:cxnSpLocks noChangeShapeType="1"/>
          </p:cNvCxnSpPr>
          <p:nvPr/>
        </p:nvCxnSpPr>
        <p:spPr bwMode="auto">
          <a:xfrm flipV="1">
            <a:off x="2151856" y="1020788"/>
            <a:ext cx="3175" cy="6080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677444" y="1607853"/>
            <a:ext cx="480294" cy="377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1835696" y="1606265"/>
            <a:ext cx="598310" cy="381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cxnSp>
        <p:nvCxnSpPr>
          <p:cNvPr id="17" name="AutoShape 41"/>
          <p:cNvCxnSpPr>
            <a:cxnSpLocks noChangeShapeType="1"/>
          </p:cNvCxnSpPr>
          <p:nvPr/>
        </p:nvCxnSpPr>
        <p:spPr bwMode="auto">
          <a:xfrm flipV="1">
            <a:off x="3980656" y="998265"/>
            <a:ext cx="3175" cy="6080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42"/>
          <p:cNvCxnSpPr>
            <a:cxnSpLocks noChangeShapeType="1"/>
            <a:endCxn id="76" idx="2"/>
          </p:cNvCxnSpPr>
          <p:nvPr/>
        </p:nvCxnSpPr>
        <p:spPr bwMode="auto">
          <a:xfrm flipV="1">
            <a:off x="4150086" y="1796765"/>
            <a:ext cx="600348" cy="476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43"/>
          <p:cNvCxnSpPr>
            <a:cxnSpLocks noChangeShapeType="1"/>
          </p:cNvCxnSpPr>
          <p:nvPr/>
        </p:nvCxnSpPr>
        <p:spPr bwMode="auto">
          <a:xfrm>
            <a:off x="5076056" y="1012552"/>
            <a:ext cx="612775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AutoShape 44"/>
          <p:cNvCxnSpPr>
            <a:cxnSpLocks noChangeShapeType="1"/>
          </p:cNvCxnSpPr>
          <p:nvPr/>
        </p:nvCxnSpPr>
        <p:spPr bwMode="auto">
          <a:xfrm flipV="1">
            <a:off x="5072881" y="1020788"/>
            <a:ext cx="3175" cy="6080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724128" y="3011927"/>
            <a:ext cx="446594" cy="377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22" name="Rectangle 21" descr="יהלום מרושת"/>
          <p:cNvSpPr>
            <a:spLocks noChangeArrowheads="1"/>
          </p:cNvSpPr>
          <p:nvPr/>
        </p:nvSpPr>
        <p:spPr bwMode="auto">
          <a:xfrm>
            <a:off x="4974432" y="204516"/>
            <a:ext cx="603250" cy="377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openDmnd">
                  <a:fgClr>
                    <a:schemeClr val="tx1"/>
                  </a:fgClr>
                  <a:bgClr>
                    <a:schemeClr val="bg1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6190456" y="202928"/>
            <a:ext cx="613654" cy="381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cxnSp>
        <p:nvCxnSpPr>
          <p:cNvPr id="24" name="AutoShape 48"/>
          <p:cNvCxnSpPr>
            <a:cxnSpLocks noChangeShapeType="1"/>
          </p:cNvCxnSpPr>
          <p:nvPr/>
        </p:nvCxnSpPr>
        <p:spPr bwMode="auto">
          <a:xfrm>
            <a:off x="5577682" y="392635"/>
            <a:ext cx="612774" cy="158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AutoShape 49"/>
          <p:cNvCxnSpPr>
            <a:cxnSpLocks noChangeShapeType="1"/>
          </p:cNvCxnSpPr>
          <p:nvPr/>
        </p:nvCxnSpPr>
        <p:spPr bwMode="auto">
          <a:xfrm flipV="1">
            <a:off x="5885656" y="398190"/>
            <a:ext cx="3175" cy="62865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AutoShape 50"/>
          <p:cNvCxnSpPr>
            <a:cxnSpLocks noChangeShapeType="1"/>
          </p:cNvCxnSpPr>
          <p:nvPr/>
        </p:nvCxnSpPr>
        <p:spPr bwMode="auto">
          <a:xfrm>
            <a:off x="5580856" y="1012552"/>
            <a:ext cx="612775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51"/>
          <p:cNvCxnSpPr>
            <a:cxnSpLocks noChangeShapeType="1"/>
          </p:cNvCxnSpPr>
          <p:nvPr/>
        </p:nvCxnSpPr>
        <p:spPr bwMode="auto">
          <a:xfrm>
            <a:off x="6190456" y="1012552"/>
            <a:ext cx="612775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AutoShape 52"/>
          <p:cNvCxnSpPr>
            <a:cxnSpLocks noChangeShapeType="1"/>
          </p:cNvCxnSpPr>
          <p:nvPr/>
        </p:nvCxnSpPr>
        <p:spPr bwMode="auto">
          <a:xfrm flipV="1">
            <a:off x="6800056" y="1026840"/>
            <a:ext cx="3175" cy="6080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614319" y="1607853"/>
            <a:ext cx="377825" cy="377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cxnSp>
        <p:nvCxnSpPr>
          <p:cNvPr id="35" name="AutoShape 61"/>
          <p:cNvCxnSpPr>
            <a:cxnSpLocks noChangeShapeType="1"/>
          </p:cNvCxnSpPr>
          <p:nvPr/>
        </p:nvCxnSpPr>
        <p:spPr bwMode="auto">
          <a:xfrm flipV="1">
            <a:off x="4437856" y="1788840"/>
            <a:ext cx="3175" cy="6080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62"/>
          <p:cNvCxnSpPr>
            <a:cxnSpLocks noChangeShapeType="1"/>
          </p:cNvCxnSpPr>
          <p:nvPr/>
        </p:nvCxnSpPr>
        <p:spPr bwMode="auto">
          <a:xfrm>
            <a:off x="3828256" y="2398440"/>
            <a:ext cx="612775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63"/>
          <p:cNvCxnSpPr>
            <a:cxnSpLocks noChangeShapeType="1"/>
          </p:cNvCxnSpPr>
          <p:nvPr/>
        </p:nvCxnSpPr>
        <p:spPr bwMode="auto">
          <a:xfrm>
            <a:off x="1169963" y="2398440"/>
            <a:ext cx="2075240" cy="31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AutoShape 64"/>
          <p:cNvCxnSpPr>
            <a:cxnSpLocks noChangeShapeType="1"/>
          </p:cNvCxnSpPr>
          <p:nvPr/>
        </p:nvCxnSpPr>
        <p:spPr bwMode="auto">
          <a:xfrm>
            <a:off x="3219648" y="2398440"/>
            <a:ext cx="612775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AutoShape 66"/>
          <p:cNvCxnSpPr>
            <a:cxnSpLocks noChangeShapeType="1"/>
          </p:cNvCxnSpPr>
          <p:nvPr/>
        </p:nvCxnSpPr>
        <p:spPr bwMode="auto">
          <a:xfrm>
            <a:off x="5057261" y="2400028"/>
            <a:ext cx="2971123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AutoShape 67"/>
          <p:cNvCxnSpPr>
            <a:cxnSpLocks noChangeShapeType="1"/>
          </p:cNvCxnSpPr>
          <p:nvPr/>
        </p:nvCxnSpPr>
        <p:spPr bwMode="auto">
          <a:xfrm>
            <a:off x="4437856" y="2398440"/>
            <a:ext cx="612775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68"/>
          <p:cNvCxnSpPr>
            <a:cxnSpLocks noChangeShapeType="1"/>
          </p:cNvCxnSpPr>
          <p:nvPr/>
        </p:nvCxnSpPr>
        <p:spPr bwMode="auto">
          <a:xfrm flipV="1">
            <a:off x="5864969" y="1020787"/>
            <a:ext cx="3175" cy="6080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4085789" y="4438700"/>
            <a:ext cx="377825" cy="377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cxnSp>
        <p:nvCxnSpPr>
          <p:cNvPr id="45" name="AutoShape 71"/>
          <p:cNvCxnSpPr>
            <a:cxnSpLocks noChangeShapeType="1"/>
          </p:cNvCxnSpPr>
          <p:nvPr/>
        </p:nvCxnSpPr>
        <p:spPr bwMode="auto">
          <a:xfrm flipV="1">
            <a:off x="8025209" y="2398440"/>
            <a:ext cx="3175" cy="6080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5420210" y="4437112"/>
            <a:ext cx="492933" cy="381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cxnSp>
        <p:nvCxnSpPr>
          <p:cNvPr id="47" name="AutoShape 73"/>
          <p:cNvCxnSpPr>
            <a:cxnSpLocks noChangeShapeType="1"/>
          </p:cNvCxnSpPr>
          <p:nvPr/>
        </p:nvCxnSpPr>
        <p:spPr bwMode="auto">
          <a:xfrm flipV="1">
            <a:off x="5652120" y="3827512"/>
            <a:ext cx="3175" cy="6080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4665340" y="4437112"/>
            <a:ext cx="457200" cy="381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cxnSp>
        <p:nvCxnSpPr>
          <p:cNvPr id="49" name="AutoShape 78"/>
          <p:cNvCxnSpPr>
            <a:cxnSpLocks noChangeShapeType="1"/>
          </p:cNvCxnSpPr>
          <p:nvPr/>
        </p:nvCxnSpPr>
        <p:spPr bwMode="auto">
          <a:xfrm>
            <a:off x="4623083" y="3827512"/>
            <a:ext cx="228600" cy="603089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AutoShape 81"/>
          <p:cNvCxnSpPr>
            <a:cxnSpLocks noChangeShapeType="1"/>
          </p:cNvCxnSpPr>
          <p:nvPr/>
        </p:nvCxnSpPr>
        <p:spPr bwMode="auto">
          <a:xfrm flipH="1">
            <a:off x="4278596" y="3827512"/>
            <a:ext cx="344487" cy="6096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AutoShape 82"/>
          <p:cNvCxnSpPr>
            <a:cxnSpLocks noChangeShapeType="1"/>
          </p:cNvCxnSpPr>
          <p:nvPr/>
        </p:nvCxnSpPr>
        <p:spPr bwMode="auto">
          <a:xfrm flipV="1">
            <a:off x="1176387" y="2401615"/>
            <a:ext cx="3175" cy="6080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827584" y="3011927"/>
            <a:ext cx="526302" cy="377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4211960" y="3010339"/>
            <a:ext cx="381000" cy="381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cxnSp>
        <p:nvCxnSpPr>
          <p:cNvPr id="55" name="AutoShape 85"/>
          <p:cNvCxnSpPr>
            <a:cxnSpLocks noChangeShapeType="1"/>
          </p:cNvCxnSpPr>
          <p:nvPr/>
        </p:nvCxnSpPr>
        <p:spPr bwMode="auto">
          <a:xfrm flipV="1">
            <a:off x="4426272" y="2401615"/>
            <a:ext cx="3175" cy="6080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Rectangle 57" descr="יהלום מרושת"/>
          <p:cNvSpPr>
            <a:spLocks noChangeArrowheads="1"/>
          </p:cNvSpPr>
          <p:nvPr/>
        </p:nvSpPr>
        <p:spPr bwMode="auto">
          <a:xfrm>
            <a:off x="2195736" y="204516"/>
            <a:ext cx="562545" cy="377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openDmnd">
                  <a:fgClr>
                    <a:schemeClr val="tx1"/>
                  </a:fgClr>
                  <a:bgClr>
                    <a:schemeClr val="bg1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04552" y="20876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Bezalel</a:t>
            </a: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Zaritsky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93627" y="20876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Rachel</a:t>
            </a:r>
          </a:p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Polonsky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35696" y="1612099"/>
            <a:ext cx="59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Arnona</a:t>
            </a: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Axelrod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61322" y="4442946"/>
            <a:ext cx="59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Gil’ad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Betsalel</a:t>
            </a: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635896" y="1612099"/>
            <a:ext cx="59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Arieh</a:t>
            </a: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Zaritsky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52120" y="3016173"/>
            <a:ext cx="59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Baruch</a:t>
            </a:r>
          </a:p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Levy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457546" y="4512196"/>
            <a:ext cx="439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Uri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169801" y="20876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Asia</a:t>
            </a:r>
          </a:p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Polyakov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86355" y="208762"/>
            <a:ext cx="793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Porat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(Hans </a:t>
            </a:r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Fürst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Oval 75"/>
          <p:cNvSpPr>
            <a:spLocks noChangeArrowheads="1"/>
          </p:cNvSpPr>
          <p:nvPr/>
        </p:nvSpPr>
        <p:spPr bwMode="auto">
          <a:xfrm>
            <a:off x="4750434" y="1606265"/>
            <a:ext cx="613654" cy="381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755427" y="161209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Hilla</a:t>
            </a: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Zaritsky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AutoShape 43"/>
          <p:cNvCxnSpPr>
            <a:cxnSpLocks noChangeShapeType="1"/>
          </p:cNvCxnSpPr>
          <p:nvPr/>
        </p:nvCxnSpPr>
        <p:spPr bwMode="auto">
          <a:xfrm>
            <a:off x="949354" y="3825044"/>
            <a:ext cx="612775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AutoShape 44"/>
          <p:cNvCxnSpPr>
            <a:cxnSpLocks noChangeShapeType="1"/>
          </p:cNvCxnSpPr>
          <p:nvPr/>
        </p:nvCxnSpPr>
        <p:spPr bwMode="auto">
          <a:xfrm flipV="1">
            <a:off x="949354" y="3829100"/>
            <a:ext cx="3493" cy="6080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AutoShape 48"/>
          <p:cNvCxnSpPr>
            <a:cxnSpLocks noChangeShapeType="1"/>
          </p:cNvCxnSpPr>
          <p:nvPr/>
        </p:nvCxnSpPr>
        <p:spPr bwMode="auto">
          <a:xfrm>
            <a:off x="1362002" y="3224319"/>
            <a:ext cx="612774" cy="158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AutoShape 49"/>
          <p:cNvCxnSpPr>
            <a:cxnSpLocks noChangeShapeType="1"/>
          </p:cNvCxnSpPr>
          <p:nvPr/>
        </p:nvCxnSpPr>
        <p:spPr bwMode="auto">
          <a:xfrm flipV="1">
            <a:off x="1669976" y="3214564"/>
            <a:ext cx="3175" cy="61453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AutoShape 51"/>
          <p:cNvCxnSpPr>
            <a:cxnSpLocks noChangeShapeType="1"/>
          </p:cNvCxnSpPr>
          <p:nvPr/>
        </p:nvCxnSpPr>
        <p:spPr bwMode="auto">
          <a:xfrm>
            <a:off x="1435300" y="3825044"/>
            <a:ext cx="1026222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AutoShape 52"/>
          <p:cNvCxnSpPr>
            <a:cxnSpLocks noChangeShapeType="1"/>
          </p:cNvCxnSpPr>
          <p:nvPr/>
        </p:nvCxnSpPr>
        <p:spPr bwMode="auto">
          <a:xfrm flipV="1">
            <a:off x="2458029" y="3829099"/>
            <a:ext cx="3493" cy="6080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Box 74"/>
          <p:cNvSpPr txBox="1"/>
          <p:nvPr/>
        </p:nvSpPr>
        <p:spPr>
          <a:xfrm>
            <a:off x="2001353" y="3016173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Shunit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Flako</a:t>
            </a: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Zaritsky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Oval 77"/>
          <p:cNvSpPr>
            <a:spLocks noChangeArrowheads="1"/>
          </p:cNvSpPr>
          <p:nvPr/>
        </p:nvSpPr>
        <p:spPr bwMode="auto">
          <a:xfrm>
            <a:off x="1964530" y="2996952"/>
            <a:ext cx="818226" cy="40777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05338" y="3016173"/>
            <a:ext cx="59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Assaf</a:t>
            </a: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Zaritsky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0" name="AutoShape 44"/>
          <p:cNvCxnSpPr>
            <a:cxnSpLocks noChangeShapeType="1"/>
          </p:cNvCxnSpPr>
          <p:nvPr/>
        </p:nvCxnSpPr>
        <p:spPr bwMode="auto">
          <a:xfrm flipV="1">
            <a:off x="1665941" y="3829100"/>
            <a:ext cx="3493" cy="6080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6614320" y="3011927"/>
            <a:ext cx="495746" cy="377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1475656" y="4438700"/>
            <a:ext cx="377825" cy="377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706206" y="4438700"/>
            <a:ext cx="482549" cy="377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84" name="Oval 83"/>
          <p:cNvSpPr>
            <a:spLocks noChangeArrowheads="1"/>
          </p:cNvSpPr>
          <p:nvPr/>
        </p:nvSpPr>
        <p:spPr bwMode="auto">
          <a:xfrm>
            <a:off x="7740352" y="3010339"/>
            <a:ext cx="550540" cy="381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85" name="Oval 84"/>
          <p:cNvSpPr>
            <a:spLocks noChangeArrowheads="1"/>
          </p:cNvSpPr>
          <p:nvPr/>
        </p:nvSpPr>
        <p:spPr bwMode="auto">
          <a:xfrm>
            <a:off x="2195736" y="4437112"/>
            <a:ext cx="533027" cy="381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117706" y="3016173"/>
            <a:ext cx="59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Noa</a:t>
            </a: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Levy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067944" y="4442946"/>
            <a:ext cx="461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Ariel</a:t>
            </a:r>
          </a:p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Levy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195736" y="4442946"/>
            <a:ext cx="59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Maya-</a:t>
            </a:r>
          </a:p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Rachel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9" name="AutoShape 65"/>
          <p:cNvCxnSpPr>
            <a:cxnSpLocks noChangeShapeType="1"/>
          </p:cNvCxnSpPr>
          <p:nvPr/>
        </p:nvCxnSpPr>
        <p:spPr bwMode="auto">
          <a:xfrm>
            <a:off x="7127577" y="3212976"/>
            <a:ext cx="612775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AutoShape 65"/>
          <p:cNvCxnSpPr>
            <a:cxnSpLocks noChangeShapeType="1"/>
          </p:cNvCxnSpPr>
          <p:nvPr/>
        </p:nvCxnSpPr>
        <p:spPr bwMode="auto">
          <a:xfrm flipV="1">
            <a:off x="4607297" y="3224185"/>
            <a:ext cx="1116831" cy="1854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TextBox 91"/>
          <p:cNvSpPr txBox="1"/>
          <p:nvPr/>
        </p:nvSpPr>
        <p:spPr>
          <a:xfrm>
            <a:off x="4644008" y="4442946"/>
            <a:ext cx="543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Tamar</a:t>
            </a:r>
          </a:p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Levy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718106" y="3016173"/>
            <a:ext cx="59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Yael</a:t>
            </a:r>
          </a:p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Peretz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420210" y="4442946"/>
            <a:ext cx="519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Ayala</a:t>
            </a:r>
          </a:p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Levy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93970" y="1612099"/>
            <a:ext cx="59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Yuval</a:t>
            </a:r>
          </a:p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Porat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588224" y="3016173"/>
            <a:ext cx="59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Shai</a:t>
            </a: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Peretz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580112" y="1612099"/>
            <a:ext cx="59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</a:t>
            </a: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Porat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Oval 97"/>
          <p:cNvSpPr>
            <a:spLocks noChangeArrowheads="1"/>
          </p:cNvSpPr>
          <p:nvPr/>
        </p:nvSpPr>
        <p:spPr bwMode="auto">
          <a:xfrm>
            <a:off x="5602223" y="1606265"/>
            <a:ext cx="550540" cy="381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cxnSp>
        <p:nvCxnSpPr>
          <p:cNvPr id="99" name="AutoShape 49"/>
          <p:cNvCxnSpPr>
            <a:cxnSpLocks noChangeShapeType="1"/>
          </p:cNvCxnSpPr>
          <p:nvPr/>
        </p:nvCxnSpPr>
        <p:spPr bwMode="auto">
          <a:xfrm flipV="1">
            <a:off x="5103561" y="3224185"/>
            <a:ext cx="3175" cy="59689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AutoShape 51"/>
          <p:cNvCxnSpPr>
            <a:cxnSpLocks noChangeShapeType="1"/>
          </p:cNvCxnSpPr>
          <p:nvPr/>
        </p:nvCxnSpPr>
        <p:spPr bwMode="auto">
          <a:xfrm>
            <a:off x="4625898" y="3825044"/>
            <a:ext cx="1026222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AutoShape 49"/>
          <p:cNvCxnSpPr>
            <a:cxnSpLocks noChangeShapeType="1"/>
            <a:stCxn id="102" idx="0"/>
          </p:cNvCxnSpPr>
          <p:nvPr/>
        </p:nvCxnSpPr>
        <p:spPr bwMode="auto">
          <a:xfrm flipV="1">
            <a:off x="7433964" y="3214564"/>
            <a:ext cx="9663" cy="122254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TextBox 100"/>
          <p:cNvSpPr txBox="1"/>
          <p:nvPr/>
        </p:nvSpPr>
        <p:spPr>
          <a:xfrm>
            <a:off x="7178894" y="4502802"/>
            <a:ext cx="519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Michal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Oval 101"/>
          <p:cNvSpPr>
            <a:spLocks noChangeArrowheads="1"/>
          </p:cNvSpPr>
          <p:nvPr/>
        </p:nvSpPr>
        <p:spPr bwMode="auto">
          <a:xfrm>
            <a:off x="7243464" y="4437112"/>
            <a:ext cx="381000" cy="381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8035" y="5085184"/>
            <a:ext cx="3150221" cy="43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1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Several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 (in Hebrew) about ‘Saba-Dan’ Z”L,</a:t>
            </a:r>
          </a:p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(by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Arieh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Zaritsky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Vienna, October 11, 2014):</a:t>
            </a:r>
            <a:endParaRPr lang="he-IL" sz="1100" dirty="0"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008" y="5613047"/>
            <a:ext cx="4458272" cy="121571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1">
            <a:spAutoFit/>
          </a:bodyPr>
          <a:lstStyle/>
          <a:p>
            <a:pPr algn="r" rtl="1"/>
            <a:r>
              <a:rPr lang="he-IL" sz="1000" b="1" dirty="0">
                <a:latin typeface="David" panose="020E0502060401010101" pitchFamily="34" charset="-79"/>
                <a:cs typeface="David" panose="020E0502060401010101" pitchFamily="34" charset="-79"/>
              </a:rPr>
              <a:t>     </a:t>
            </a:r>
            <a:r>
              <a:rPr lang="he-IL" sz="1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א. דן </a:t>
            </a:r>
            <a:r>
              <a:rPr lang="he-IL" sz="1000" b="1" dirty="0">
                <a:latin typeface="David" panose="020E0502060401010101" pitchFamily="34" charset="-79"/>
                <a:cs typeface="David" panose="020E0502060401010101" pitchFamily="34" charset="-79"/>
              </a:rPr>
              <a:t>מסמל את דור השואה והתקומה של עם ישראל</a:t>
            </a:r>
            <a:r>
              <a:rPr lang="he-IL" sz="1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endParaRPr lang="he-IL" sz="1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* מהתבוללות מלאה בעמים אחרים (הנס </a:t>
            </a:r>
            <a:r>
              <a:rPr lang="he-IL" sz="900" b="1" dirty="0" err="1">
                <a:latin typeface="David" panose="020E0502060401010101" pitchFamily="34" charset="-79"/>
                <a:cs typeface="David" panose="020E0502060401010101" pitchFamily="34" charset="-79"/>
              </a:rPr>
              <a:t>פירסט</a:t>
            </a:r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), </a:t>
            </a:r>
            <a:r>
              <a:rPr lang="he-IL" sz="900" b="1" dirty="0" err="1">
                <a:latin typeface="David" panose="020E0502060401010101" pitchFamily="34" charset="-79"/>
                <a:cs typeface="David" panose="020E0502060401010101" pitchFamily="34" charset="-79"/>
              </a:rPr>
              <a:t>להטמעות</a:t>
            </a:r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 גמורה ביהודי </a:t>
            </a:r>
            <a:r>
              <a:rPr lang="he-IL" sz="900" b="1" dirty="0" err="1">
                <a:latin typeface="David" panose="020E0502060401010101" pitchFamily="34" charset="-79"/>
                <a:cs typeface="David" panose="020E0502060401010101" pitchFamily="34" charset="-79"/>
              </a:rPr>
              <a:t>פלסטינה</a:t>
            </a:r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-א"י (דן פורת</a:t>
            </a:r>
            <a:r>
              <a:rPr lang="he-IL" sz="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endParaRPr lang="he-IL" sz="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* מאמונה בגויים (אביו שירת בצבא האוסטרו-הונגרי האימפריאלי), לשירות העם היהודי</a:t>
            </a:r>
            <a:r>
              <a:rPr lang="he-IL" sz="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endParaRPr lang="he-IL" sz="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   מקיבוצי </a:t>
            </a:r>
            <a:r>
              <a:rPr lang="he-IL" sz="9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הביקעה</a:t>
            </a:r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, דרך הבריגדה הפלסטינאית-יהודית, בצה"ל, ובחברת </a:t>
            </a:r>
            <a:r>
              <a:rPr lang="he-IL" sz="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החשמל</a:t>
            </a:r>
            <a:endParaRPr lang="he-IL" sz="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* מתלות מלאה ב'מארחיו' הגויים בגלות, לעצמאות מדינית במדינת ישראל תוך שמירת המוסר </a:t>
            </a:r>
            <a:r>
              <a:rPr lang="he-IL" sz="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היהודי</a:t>
            </a:r>
            <a:endParaRPr lang="he-IL" sz="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* מהשתייכות ל'עם של סוחרים', לכיבוש העבודה </a:t>
            </a:r>
            <a:r>
              <a:rPr lang="he-IL" sz="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העברית</a:t>
            </a:r>
            <a:endParaRPr lang="he-IL" sz="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* משימוש בשפה גרמנית-אוסטרית גבוהה, לשליטה מלאה בעברית על כל </a:t>
            </a:r>
            <a:r>
              <a:rPr lang="he-IL" sz="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רזיה</a:t>
            </a:r>
            <a:endParaRPr lang="he-IL" sz="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* מהורדת הראש כשמכים אותך, לחיסול חשבונות עם אויביך (רמז למעשה </a:t>
            </a:r>
            <a:r>
              <a:rPr lang="he-IL" sz="900" b="1" dirty="0" err="1">
                <a:latin typeface="David" panose="020E0502060401010101" pitchFamily="34" charset="-79"/>
                <a:cs typeface="David" panose="020E0502060401010101" pitchFamily="34" charset="-79"/>
              </a:rPr>
              <a:t>בוינה</a:t>
            </a:r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 עם תום </a:t>
            </a:r>
            <a:r>
              <a:rPr lang="he-IL" sz="900" b="1" dirty="0" err="1">
                <a:latin typeface="David" panose="020E0502060401010101" pitchFamily="34" charset="-79"/>
                <a:cs typeface="David" panose="020E0502060401010101" pitchFamily="34" charset="-79"/>
              </a:rPr>
              <a:t>מלחה"ע</a:t>
            </a:r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endParaRPr lang="he-IL" sz="9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96" y="5085184"/>
            <a:ext cx="4570482" cy="12157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1">
            <a:spAutoFit/>
          </a:bodyPr>
          <a:lstStyle/>
          <a:p>
            <a:pPr algn="r" rtl="1"/>
            <a:r>
              <a:rPr lang="he-IL" sz="1000" b="1" dirty="0">
                <a:latin typeface="David" panose="020E0502060401010101" pitchFamily="34" charset="-79"/>
                <a:cs typeface="David" panose="020E0502060401010101" pitchFamily="34" charset="-79"/>
              </a:rPr>
              <a:t>     </a:t>
            </a:r>
            <a:r>
              <a:rPr lang="he-IL" sz="1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ב. אולם</a:t>
            </a:r>
            <a:r>
              <a:rPr lang="he-IL" sz="1000" b="1" dirty="0">
                <a:latin typeface="David" panose="020E0502060401010101" pitchFamily="34" charset="-79"/>
                <a:cs typeface="David" panose="020E0502060401010101" pitchFamily="34" charset="-79"/>
              </a:rPr>
              <a:t>, עם כל זאת, לא נשכחה מליבו '</a:t>
            </a:r>
            <a:r>
              <a:rPr lang="he-IL" sz="1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גירסא</a:t>
            </a:r>
            <a:r>
              <a:rPr lang="he-IL" sz="10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דינקותא</a:t>
            </a:r>
            <a:r>
              <a:rPr lang="he-IL" sz="1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':</a:t>
            </a:r>
            <a:endParaRPr lang="he-IL" sz="1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* עד יומו האחרון התנהג בגינוני האדיבות והטקס (ליד השולחן, כדוגמא) שהרגילוהו </a:t>
            </a:r>
            <a:r>
              <a:rPr lang="he-IL" sz="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הוריו</a:t>
            </a:r>
            <a:endParaRPr lang="he-IL" sz="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* כל עוד נפשו בו האזין למוסיקה ונהנה מאמנויות הבמה ואחרות, כפי שינק תרבות בבית </a:t>
            </a:r>
            <a:r>
              <a:rPr lang="he-IL" sz="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הוריו</a:t>
            </a:r>
            <a:endParaRPr lang="he-IL" sz="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* לא הפסיק לנהוג ברכב גלגלי, מהאופנוע שאביו קנה לו בגיל 16 (כדי שלא ייגע במכוניתו</a:t>
            </a:r>
            <a:r>
              <a:rPr lang="he-IL" sz="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),</a:t>
            </a:r>
            <a:endParaRPr lang="he-IL" sz="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   דרך הובלת תוצרת חקלאית בעמק הירדן, אחריות לגדוד ההובלה בצבא הוד מלכותו </a:t>
            </a:r>
            <a:r>
              <a:rPr lang="he-IL" sz="900" b="1" dirty="0" err="1">
                <a:latin typeface="David" panose="020E0502060401010101" pitchFamily="34" charset="-79"/>
                <a:cs typeface="David" panose="020E0502060401010101" pitchFamily="34" charset="-79"/>
              </a:rPr>
              <a:t>במלחמה"ע</a:t>
            </a:r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9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השניה</a:t>
            </a:r>
            <a:r>
              <a:rPr lang="he-IL" sz="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endParaRPr lang="he-IL" sz="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   אחריות </a:t>
            </a:r>
            <a:r>
              <a:rPr lang="he-IL" sz="900" b="1" dirty="0" err="1">
                <a:latin typeface="David" panose="020E0502060401010101" pitchFamily="34" charset="-79"/>
                <a:cs typeface="David" panose="020E0502060401010101" pitchFamily="34" charset="-79"/>
              </a:rPr>
              <a:t>לשיריון</a:t>
            </a:r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 משאיות במלחמה על הכבישים במלחמת העצמאות-השחרור שלנו</a:t>
            </a:r>
            <a:r>
              <a:rPr lang="he-IL" sz="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endParaRPr lang="he-IL" sz="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   ניהול המוסך המרכזי של חברת החשמל ועבודה נוספת ברכב שנים לאחר יציאתו </a:t>
            </a:r>
            <a:r>
              <a:rPr lang="he-IL" sz="900" b="1" dirty="0" err="1">
                <a:latin typeface="David" panose="020E0502060401010101" pitchFamily="34" charset="-79"/>
                <a:cs typeface="David" panose="020E0502060401010101" pitchFamily="34" charset="-79"/>
              </a:rPr>
              <a:t>לגימלאות</a:t>
            </a:r>
            <a:r>
              <a:rPr lang="he-IL" sz="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endParaRPr lang="he-IL" sz="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   ועד אי-הסכמתו לבטל את רישיון הנהיגה שלו גם כשכבר לא היה מסוגל לנהוג, לאחר כ-77 שנים!</a:t>
            </a:r>
            <a:endParaRPr lang="he-IL" sz="9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9985" y="6459432"/>
            <a:ext cx="3621504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1">
            <a:spAutoFit/>
          </a:bodyPr>
          <a:lstStyle/>
          <a:p>
            <a:pPr algn="r" rtl="1"/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אפשר למלא ספרים על הרפתקאותיו במהלך 92 שנותיו - ועוד יסופר </a:t>
            </a:r>
            <a:r>
              <a:rPr lang="he-IL" sz="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הלא-יאומן</a:t>
            </a:r>
            <a:endParaRPr lang="he-IL" sz="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אנו </a:t>
            </a:r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נשתדל לחנך ילדינו להמשיך בדרכיו, גם אם לא תמיד הסכמנו </a:t>
            </a:r>
            <a:r>
              <a:rPr lang="he-IL" sz="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עם כל דעותיו</a:t>
            </a:r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...</a:t>
            </a:r>
            <a:endParaRPr lang="he-IL" sz="9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48412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103</Words>
  <Application>Microsoft Office PowerPoint</Application>
  <PresentationFormat>On-screen Show (4:3)</PresentationFormat>
  <Paragraphs>63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Arie Zaritzky</dc:creator>
  <cp:lastModifiedBy>ARIEH ZARITSKY</cp:lastModifiedBy>
  <cp:revision>19</cp:revision>
  <cp:lastPrinted>2014-04-02T07:12:19Z</cp:lastPrinted>
  <dcterms:created xsi:type="dcterms:W3CDTF">2014-03-31T11:45:12Z</dcterms:created>
  <dcterms:modified xsi:type="dcterms:W3CDTF">2015-10-18T10:24:47Z</dcterms:modified>
</cp:coreProperties>
</file>